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71" r:id="rId3"/>
    <p:sldId id="258" r:id="rId4"/>
    <p:sldId id="257" r:id="rId5"/>
    <p:sldId id="259" r:id="rId6"/>
    <p:sldId id="286" r:id="rId7"/>
    <p:sldId id="289" r:id="rId8"/>
    <p:sldId id="290" r:id="rId9"/>
    <p:sldId id="291" r:id="rId10"/>
    <p:sldId id="292" r:id="rId11"/>
    <p:sldId id="293" r:id="rId12"/>
    <p:sldId id="294" r:id="rId13"/>
    <p:sldId id="285" r:id="rId14"/>
    <p:sldId id="261" r:id="rId15"/>
    <p:sldId id="260" r:id="rId16"/>
    <p:sldId id="288" r:id="rId17"/>
    <p:sldId id="263" r:id="rId18"/>
    <p:sldId id="265" r:id="rId19"/>
    <p:sldId id="266" r:id="rId20"/>
    <p:sldId id="272" r:id="rId21"/>
    <p:sldId id="267" r:id="rId22"/>
    <p:sldId id="278" r:id="rId23"/>
    <p:sldId id="268" r:id="rId24"/>
    <p:sldId id="273" r:id="rId25"/>
    <p:sldId id="287" r:id="rId26"/>
    <p:sldId id="297" r:id="rId27"/>
    <p:sldId id="298" r:id="rId28"/>
    <p:sldId id="313" r:id="rId29"/>
    <p:sldId id="299" r:id="rId30"/>
    <p:sldId id="300" r:id="rId31"/>
    <p:sldId id="302" r:id="rId32"/>
    <p:sldId id="303" r:id="rId33"/>
    <p:sldId id="305" r:id="rId34"/>
    <p:sldId id="306" r:id="rId35"/>
    <p:sldId id="307" r:id="rId36"/>
    <p:sldId id="308" r:id="rId37"/>
    <p:sldId id="304" r:id="rId38"/>
    <p:sldId id="310" r:id="rId39"/>
    <p:sldId id="311" r:id="rId40"/>
    <p:sldId id="312" r:id="rId41"/>
    <p:sldId id="309" r:id="rId42"/>
    <p:sldId id="315" r:id="rId43"/>
    <p:sldId id="316" r:id="rId44"/>
    <p:sldId id="317" r:id="rId45"/>
    <p:sldId id="270" r:id="rId46"/>
    <p:sldId id="295" r:id="rId47"/>
    <p:sldId id="262" r:id="rId48"/>
    <p:sldId id="296" r:id="rId49"/>
    <p:sldId id="318" r:id="rId50"/>
    <p:sldId id="264" r:id="rId51"/>
    <p:sldId id="320" r:id="rId52"/>
    <p:sldId id="319" r:id="rId53"/>
    <p:sldId id="321" r:id="rId54"/>
    <p:sldId id="322" r:id="rId55"/>
    <p:sldId id="283" r:id="rId56"/>
    <p:sldId id="282" r:id="rId57"/>
    <p:sldId id="314" r:id="rId58"/>
    <p:sldId id="28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06"/>
    <p:restoredTop sz="94712"/>
  </p:normalViewPr>
  <p:slideViewPr>
    <p:cSldViewPr snapToGrid="0" snapToObjects="1">
      <p:cViewPr>
        <p:scale>
          <a:sx n="100" d="100"/>
          <a:sy n="100" d="100"/>
        </p:scale>
        <p:origin x="51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B902E-7131-F544-B7D1-C209B7F5402F}" type="datetimeFigureOut">
              <a:rPr lang="en-US" smtClean="0"/>
              <a:t>2/24/19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4F301-A6C4-1C41-B56A-D983AAC1E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4F301-A6C4-1C41-B56A-D983AAC1EA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37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4F301-A6C4-1C41-B56A-D983AAC1EA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4F301-A6C4-1C41-B56A-D983AAC1EA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59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4F301-A6C4-1C41-B56A-D983AAC1EA0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67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8A323F-FFCF-FF49-842B-764BEF8D47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9CEC791-6C40-C345-8479-CA96F3B40C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A4C5C69-3286-9747-A130-E6DA3A7C1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6ABA-06FB-4044-BCAD-0490D4FB4924}" type="datetime1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72292A9-E9E2-B84C-95EC-BE927071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13B0CA-4361-3647-B810-A971956C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51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39CE60-A7F3-3448-A8F8-432F0BF9F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7880889-DD63-D24B-B34B-958029693B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F925AC0-540C-D744-BDAD-B32768DC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4A9EF-4ADF-8F4B-B528-E2D313C4E67E}" type="datetime1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88400DD-07AA-8A47-A7A8-3041E454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D8B58FC-5588-4840-B008-94EAA833B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58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346E003-808F-3144-82E9-9D4B235657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E2B1CAB-FED8-CC43-9962-533E3D4F0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0A11347-7BC0-E041-8D12-4130CD0F1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6D17-0D96-5A4A-BFD3-D1998783BC2F}" type="datetime1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40CCDBB-ADCF-7944-9F8B-08CD9B4BC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7CA827F-74EC-864B-B8D7-B9AF64923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73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B917EF-654A-7446-836A-0980F08B6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4B0A72-04D1-CD41-B3B5-974964933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8A824EC-7A43-DA48-BC13-EA61DDD72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C89D-8B5D-EE43-92F8-C0339028E422}" type="datetime1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CD8438F-73B4-8641-938B-50B08D967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DAF95A1-E14F-E649-9F62-80050C76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9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551BB3-D3D7-A64C-9FCA-79288AEA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F293635-20F3-D94A-B3A6-0A1D80B7F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3220DB6-4DDB-C04B-8CD4-5652CE94C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C4A92-4A8F-F145-B5AB-4D05ED9309CF}" type="datetime1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73EC2F-DE7F-3D4C-84D4-8FCF219CD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8BEACB6-6824-2C47-964F-E79B0678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08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A77482-F488-3E45-B3A7-685CFD60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B1C887-2A15-DD4E-A963-B45C380F1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7637D9A-EC83-FC4F-B5CD-66A5E6B3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E042D3C-4E6D-CC40-A019-F7D3CCDAB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DFAA3-C376-3445-9E28-CF7817FBCB2C}" type="datetime1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6DA58DE-F64D-4E44-8FE4-E42850B67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49F3E8F-20BE-3C4A-AAED-5C0A8E84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4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705C27-DCC3-2942-9D84-B726A90CE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E585688-D675-6C44-A139-E87021989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07BB108-3257-EA42-BF38-1260BE1FA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21035D0-5CE8-EB41-BB4C-11310AE01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81D8189-5530-3141-840C-CC4EA34DAF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CA9B14C-FC3F-AC4A-8410-7F8C78FB5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A7F3E-9F55-7F44-90CC-7773BBB48BEC}" type="datetime1">
              <a:rPr lang="en-US" smtClean="0"/>
              <a:t>2/25/19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7E607E0-9129-0540-8A42-5F0C2D378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560160E-629B-104F-9FAD-409D6FD00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15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508676-498A-0A4E-B4D3-C36A4455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3FF2F75-A0B0-C840-A9BD-6E2530B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45DE0-8F37-4346-B023-33F966EAA6DA}" type="datetime1">
              <a:rPr lang="en-US" smtClean="0"/>
              <a:t>2/25/19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E12A9D3-629E-834B-A4E5-DCF4B274C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4409EFD-898F-734C-82FB-BA3C0C9E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61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28D7A5E-FE05-2B41-8C12-938DC3FC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2DFDF-493A-8145-98C1-95C8733FA60A}" type="datetime1">
              <a:rPr lang="en-US" smtClean="0"/>
              <a:t>2/25/19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B7A5728-DA33-6942-9FFF-8583B6321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AD8C416-D614-2146-9B7E-9CBC0C15D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47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641C52-FB45-424A-A5DE-04A6CDA54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7868BA9-20FD-A14D-9DAE-384B585FA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4A3C813-204F-004C-B50D-70BEEDC0B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60ADC40-1DA8-3745-B9DB-B1BE1870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24C21-B8FA-8540-9ADB-ED73F92C1EE8}" type="datetime1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5978C43-5F8F-854D-BB0B-09E710E6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2F37E3-D5A8-384C-9A53-E08423B4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1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21CD05-B2D5-CB47-AF41-8A511F833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8C223A3-4C8C-6044-BD5B-58390D399F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0BA1C-5D21-5B4E-A554-4D06A0F6E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26746-5E67-9C47-9CD1-83173D847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C958-5C5A-0942-A0BE-1049FAFB56AD}" type="datetime1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41E03E2-7E45-F84B-98DF-F5114644A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70E6985-95AE-0944-9D2C-AE5FEA925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41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0D8ABE2-8097-004F-ACFA-F646A6819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983D64E-90D7-2747-B15F-57E1D7FD8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05D969E-999F-A94A-AD63-11422B6235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A16DC-902F-574E-B307-75C9EBE0413D}" type="datetime1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070A9C2-BF93-E647-BA74-2472234474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A89A0FF-E4FD-3649-A180-70B2CF731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88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6" Type="http://schemas.openxmlformats.org/officeDocument/2006/relationships/image" Target="../media/image73.emf"/><Relationship Id="rId7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77.emf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2.emf"/><Relationship Id="rId5" Type="http://schemas.openxmlformats.org/officeDocument/2006/relationships/image" Target="../media/image77.emf"/><Relationship Id="rId6" Type="http://schemas.openxmlformats.org/officeDocument/2006/relationships/image" Target="../media/image73.emf"/><Relationship Id="rId7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F5F4A4-0F8F-E54B-95B8-475AF78291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 Ratio </a:t>
            </a:r>
            <a:r>
              <a:rPr lang="en-US" dirty="0" smtClean="0"/>
              <a:t>Method Analysis </a:t>
            </a:r>
            <a:r>
              <a:rPr lang="en-US" dirty="0"/>
              <a:t>– </a:t>
            </a:r>
            <a:r>
              <a:rPr lang="en-US" dirty="0" smtClean="0"/>
              <a:t>60H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7FAEEF7-B2A1-134E-BDA6-CB47D31337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Nick </a:t>
            </a:r>
            <a:r>
              <a:rPr lang="en-US" dirty="0" smtClean="0"/>
              <a:t>Kinnaird</a:t>
            </a:r>
          </a:p>
          <a:p>
            <a:r>
              <a:rPr lang="en-US" dirty="0" smtClean="0"/>
              <a:t>60H </a:t>
            </a:r>
            <a:r>
              <a:rPr lang="en-US" dirty="0" err="1" smtClean="0"/>
              <a:t>Unblinding</a:t>
            </a:r>
            <a:r>
              <a:rPr lang="en-US" dirty="0" smtClean="0"/>
              <a:t> Workshop</a:t>
            </a:r>
            <a:endParaRPr lang="en-US" dirty="0"/>
          </a:p>
          <a:p>
            <a:r>
              <a:rPr lang="en-US" dirty="0"/>
              <a:t>2/25/19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9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5CD226-B018-B54B-AF98-59ADAF17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Muon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BC6A1D-6D61-9A45-A4E5-37519BF60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Triple coincidence of clusters in 3 consecutive calorimeters are made with an energy cut of 10 MeV &lt; E &lt; 250 MeV and 5 ns &lt; </a:t>
            </a:r>
            <a:r>
              <a:rPr lang="en-US" dirty="0" err="1"/>
              <a:t>dt</a:t>
            </a:r>
            <a:r>
              <a:rPr lang="en-US" dirty="0"/>
              <a:t> &lt; 8.5 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 included in ratio fit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9E257F6-05DF-3A4C-BB9F-6B17BF799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587" y="2936750"/>
            <a:ext cx="5718213" cy="942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857FECC-4E61-7F4C-81B5-7B32F2AB0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122" y="4001294"/>
            <a:ext cx="5163239" cy="259537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9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5CD226-B018-B54B-AF98-59ADAF17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BC6A1D-6D61-9A45-A4E5-37519BF60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88000" cy="4351338"/>
          </a:xfrm>
        </p:spPr>
        <p:txBody>
          <a:bodyPr/>
          <a:lstStyle/>
          <a:p>
            <a:r>
              <a:rPr lang="en-US" dirty="0"/>
              <a:t>Frequency from tracking analysis:</a:t>
            </a:r>
          </a:p>
          <a:p>
            <a:r>
              <a:rPr lang="en-US" dirty="0"/>
              <a:t>Function pieces as:</a:t>
            </a:r>
          </a:p>
          <a:p>
            <a:r>
              <a:rPr lang="en-US" dirty="0" smtClean="0"/>
              <a:t>Not all </a:t>
            </a:r>
            <a:r>
              <a:rPr lang="en-US" dirty="0" err="1" smtClean="0"/>
              <a:t>cbo</a:t>
            </a:r>
            <a:r>
              <a:rPr lang="en-US" dirty="0" smtClean="0"/>
              <a:t> terms included </a:t>
            </a:r>
            <a:r>
              <a:rPr lang="en-US" dirty="0"/>
              <a:t>in </a:t>
            </a:r>
            <a:r>
              <a:rPr lang="en-US" dirty="0" smtClean="0"/>
              <a:t>calorimeter sum</a:t>
            </a:r>
            <a:r>
              <a:rPr lang="en-US" dirty="0" smtClean="0"/>
              <a:t> fit, all included in individual </a:t>
            </a:r>
            <a:r>
              <a:rPr lang="en-US" dirty="0" err="1" smtClean="0"/>
              <a:t>calo</a:t>
            </a:r>
            <a:r>
              <a:rPr lang="en-US" dirty="0" smtClean="0"/>
              <a:t> fits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0D0DF35-9BC5-7542-BA20-F1CDE7B4E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245" y="472210"/>
            <a:ext cx="4699555" cy="33005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BC11B95-826C-1A47-AC8F-26D9BDED6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94" y="4344182"/>
            <a:ext cx="8688636" cy="203598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1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5CD226-B018-B54B-AF98-59ADAF17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BC6A1D-6D61-9A45-A4E5-37519BF60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9887" cy="4351338"/>
          </a:xfrm>
        </p:spPr>
        <p:txBody>
          <a:bodyPr/>
          <a:lstStyle/>
          <a:p>
            <a:r>
              <a:rPr lang="en-US" dirty="0"/>
              <a:t>Form as: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 included in ratio fit, since it divides out due to the VW frequency being very near an even multiple of the g-2 frequency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22E2570-825E-9F43-A9E6-9F124391D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969" y="3041175"/>
            <a:ext cx="5371641" cy="3650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69E3828-CF98-C946-BE07-063FD1802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835" y="2495075"/>
            <a:ext cx="8610600" cy="5461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0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5B4892-3868-F045-A433-B3BF58EEA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C2805E-9536-EB41-8CB4-DBF610560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5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78C9E96-5CEA-FD45-B304-9B3DD478E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095" y="1120252"/>
            <a:ext cx="8880907" cy="57377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0CDD54-DE9F-8240-9A81-245399264276}"/>
              </a:ext>
            </a:extLst>
          </p:cNvPr>
          <p:cNvSpPr txBox="1"/>
          <p:nvPr/>
        </p:nvSpPr>
        <p:spPr>
          <a:xfrm>
            <a:off x="326572" y="143692"/>
            <a:ext cx="3427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Pileup Correction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5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D3C5492-8D7B-754D-840D-CC30B74A7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1642923"/>
            <a:ext cx="5877832" cy="3797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CE40C1A-EB22-C547-9950-FB4B11E4C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168" y="1642922"/>
            <a:ext cx="5877832" cy="379753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FE77B37-3966-8148-915F-40D01052A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212"/>
            <a:ext cx="12192000" cy="584157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C4BCFC5-E5E9-744B-B39E-B32472DB0E41}"/>
              </a:ext>
            </a:extLst>
          </p:cNvPr>
          <p:cNvSpPr txBox="1"/>
          <p:nvPr/>
        </p:nvSpPr>
        <p:spPr>
          <a:xfrm>
            <a:off x="326572" y="143692"/>
            <a:ext cx="2951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Fit </a:t>
            </a:r>
            <a:r>
              <a:rPr lang="mr-IN" sz="3600" dirty="0" smtClean="0"/>
              <a:t>–</a:t>
            </a:r>
            <a:r>
              <a:rPr lang="en-US" sz="3600" dirty="0" smtClean="0"/>
              <a:t> Gold Data</a:t>
            </a:r>
            <a:endParaRPr lang="en-US" sz="3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728926"/>
            <a:ext cx="10058400" cy="61290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5900" y="6356350"/>
            <a:ext cx="4156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Missing 190/</a:t>
            </a:r>
            <a:r>
              <a:rPr lang="fi-FI" sz="2800" dirty="0" smtClean="0">
                <a:solidFill>
                  <a:srgbClr val="FF0000"/>
                </a:solidFill>
              </a:rPr>
              <a:t>1,498,587</a:t>
            </a:r>
            <a:r>
              <a:rPr lang="en-US" sz="2800" dirty="0" smtClean="0">
                <a:solidFill>
                  <a:srgbClr val="FF0000"/>
                </a:solidFill>
              </a:rPr>
              <a:t> Fills</a:t>
            </a:r>
            <a:endParaRPr lang="fi-FI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3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6F3C0A4-B8A4-3740-A8E4-1067E838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516" y="1003836"/>
            <a:ext cx="6289004" cy="50312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03EB2E0-6119-A846-B186-21458394E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41" y="43160"/>
            <a:ext cx="3584069" cy="3476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E1EDA91-D2A3-8341-B160-861FB62B6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242" y="3381722"/>
            <a:ext cx="3584069" cy="34762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F71EA49-DE23-EF47-A77F-F95942F1F942}"/>
              </a:ext>
            </a:extLst>
          </p:cNvPr>
          <p:cNvSpPr txBox="1"/>
          <p:nvPr/>
        </p:nvSpPr>
        <p:spPr>
          <a:xfrm>
            <a:off x="326572" y="143692"/>
            <a:ext cx="65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9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6E6137B-2D4C-394E-B42F-C9CC93284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1219045"/>
            <a:ext cx="6113417" cy="4741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CA5D8A4-0B9C-0B42-9951-C5D05495D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583" y="1219045"/>
            <a:ext cx="6113417" cy="4741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767987E-F634-0743-9B46-CD3BA3C876C3}"/>
              </a:ext>
            </a:extLst>
          </p:cNvPr>
          <p:cNvSpPr txBox="1"/>
          <p:nvPr/>
        </p:nvSpPr>
        <p:spPr>
          <a:xfrm>
            <a:off x="326572" y="143692"/>
            <a:ext cx="3081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Fit Residual FFT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0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47D2A5-07F1-234A-9CDF-6218A40D8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36910B-A343-CE43-B539-400F8D650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Almost all plots </a:t>
            </a:r>
            <a:r>
              <a:rPr lang="en-US" dirty="0"/>
              <a:t>are from fits to the 5033A </a:t>
            </a:r>
            <a:r>
              <a:rPr lang="en-US" dirty="0" smtClean="0"/>
              <a:t>dataset (or 5033D)</a:t>
            </a:r>
          </a:p>
          <a:p>
            <a:r>
              <a:rPr lang="en-US" dirty="0" smtClean="0"/>
              <a:t>Only the single ratio fit plot is from the gold data, which I’ll identify later</a:t>
            </a:r>
            <a:endParaRPr lang="en-US" dirty="0" smtClean="0"/>
          </a:p>
          <a:p>
            <a:r>
              <a:rPr lang="en-US" dirty="0" smtClean="0"/>
              <a:t>This is condensed version of my report (with parts still to be written or updated)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DocDB</a:t>
            </a:r>
            <a:r>
              <a:rPr lang="en-US" dirty="0" smtClean="0"/>
              <a:t> </a:t>
            </a:r>
            <a:r>
              <a:rPr lang="is-IS" dirty="0"/>
              <a:t>16270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7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D6BC1DF-C600-A540-94D5-7CA5CD893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23" y="1146582"/>
            <a:ext cx="7524206" cy="4861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E490F09-AB25-D14F-A1F8-FA92E881A58F}"/>
              </a:ext>
            </a:extLst>
          </p:cNvPr>
          <p:cNvSpPr txBox="1"/>
          <p:nvPr/>
        </p:nvSpPr>
        <p:spPr>
          <a:xfrm>
            <a:off x="326572" y="143692"/>
            <a:ext cx="3658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Fit Start Time Scan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1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9B4B897-4BB5-2644-8FDD-193CF0855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760" y="1063677"/>
            <a:ext cx="3657372" cy="2362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BC95367-A96E-4942-A40E-26F72D97C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674" y="4185220"/>
            <a:ext cx="3657372" cy="2362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E2A8E47-4C1B-BF43-86E3-213106360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674" y="1063677"/>
            <a:ext cx="3657372" cy="2362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5ACA8D5-D787-C747-9A44-7C7099380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760" y="4185220"/>
            <a:ext cx="3657372" cy="2362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7D7546A-7A7E-0A43-A354-1034346C01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2" y="4185221"/>
            <a:ext cx="3657372" cy="23629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5F2CE94-D806-494C-B474-2144394E87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062" y="1063677"/>
            <a:ext cx="3657372" cy="23629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14ACEE9-A990-BB40-B538-FEC92AB51259}"/>
              </a:ext>
            </a:extLst>
          </p:cNvPr>
          <p:cNvSpPr txBox="1"/>
          <p:nvPr/>
        </p:nvSpPr>
        <p:spPr>
          <a:xfrm>
            <a:off x="326572" y="143692"/>
            <a:ext cx="3658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Fit Start Time Scan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72B0B4-CBE5-C744-984D-479C457B7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293" y="1300850"/>
            <a:ext cx="6655557" cy="4998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1A5E28B-BA14-464F-9D63-4882A1CECFBE}"/>
              </a:ext>
            </a:extLst>
          </p:cNvPr>
          <p:cNvSpPr txBox="1"/>
          <p:nvPr/>
        </p:nvSpPr>
        <p:spPr>
          <a:xfrm>
            <a:off x="326572" y="143692"/>
            <a:ext cx="2482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Per </a:t>
            </a:r>
            <a:r>
              <a:rPr lang="en-US" sz="3600" dirty="0" err="1"/>
              <a:t>Calo</a:t>
            </a:r>
            <a:r>
              <a:rPr lang="en-US" sz="3600" dirty="0"/>
              <a:t> Fits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2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697E2FC-4B07-6A4E-853B-35CFED32B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372" y="790023"/>
            <a:ext cx="3863340" cy="2901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AF6503-A3F2-C143-8C25-C49798631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6" y="3945910"/>
            <a:ext cx="3863340" cy="29013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6A55AF0-043D-9745-B6B2-CB7A5FAF5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88" y="3945910"/>
            <a:ext cx="3863340" cy="29013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7C74C8E1-C3AE-254B-8F04-E1624E024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2199" y="790023"/>
            <a:ext cx="3863340" cy="29013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D47D2285-DAE8-3447-A7C6-2B904EA57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26" y="790023"/>
            <a:ext cx="3863340" cy="29013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00A173A0-12A6-5E42-8160-A6E3810730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8372" y="3945910"/>
            <a:ext cx="3863340" cy="290138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0A6E928-CC7F-3F4F-B783-A7B71BF39DED}"/>
              </a:ext>
            </a:extLst>
          </p:cNvPr>
          <p:cNvSpPr txBox="1"/>
          <p:nvPr/>
        </p:nvSpPr>
        <p:spPr>
          <a:xfrm>
            <a:off x="326572" y="143692"/>
            <a:ext cx="2482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Per </a:t>
            </a:r>
            <a:r>
              <a:rPr lang="en-US" sz="3600" dirty="0" err="1"/>
              <a:t>Calo</a:t>
            </a:r>
            <a:r>
              <a:rPr lang="en-US" sz="3600" dirty="0"/>
              <a:t> Fits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0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28A06E2-366E-B54F-8C3F-773E06F8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3972480"/>
            <a:ext cx="3863340" cy="29013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E20435F-2FCF-0B4A-83E6-8FFF7A83D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338" y="3972480"/>
            <a:ext cx="3863340" cy="2901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C2D510-5968-9941-9F62-3F70B2A00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389" y="3972480"/>
            <a:ext cx="3863340" cy="2901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C07986E-18CE-9C40-A65D-C3DC62145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389" y="790023"/>
            <a:ext cx="3863340" cy="2901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B26F1CE-CE65-AA40-BB1C-FF22AE8E5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90023"/>
            <a:ext cx="3863340" cy="2901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82EFD84-0726-A94A-A50E-AA16FADD2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339" y="790023"/>
            <a:ext cx="3863340" cy="2901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280B183-9D55-504D-9DBF-278B9A7835A6}"/>
              </a:ext>
            </a:extLst>
          </p:cNvPr>
          <p:cNvSpPr txBox="1"/>
          <p:nvPr/>
        </p:nvSpPr>
        <p:spPr>
          <a:xfrm>
            <a:off x="326572" y="143692"/>
            <a:ext cx="2482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Per </a:t>
            </a:r>
            <a:r>
              <a:rPr lang="en-US" sz="3600" dirty="0" err="1"/>
              <a:t>Calo</a:t>
            </a:r>
            <a:r>
              <a:rPr lang="en-US" sz="3600" dirty="0"/>
              <a:t> Fits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3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B4D752-9DC4-6A43-BCEE-582C1639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Evaluations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A9AEA3-2DF8-8D42-926B-BB1D05461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here evaluated on 5033A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5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D6C9C0-ED1F-064E-AE7C-6FB0C7C6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In-Fill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BC5A03-DC3B-BB42-A2ED-B7EC1536C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Stored crystal in fill gain amplitude and lifetime parameters</a:t>
            </a:r>
          </a:p>
          <a:p>
            <a:r>
              <a:rPr lang="en-US" dirty="0"/>
              <a:t>Undid the correction at the histogram phase and reapplied new correction factors (in multiples of the original factors)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DD59EC9-3F99-6546-B223-3AE9C756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227" y="3431531"/>
            <a:ext cx="4656413" cy="3349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C492EC0-F5A8-4F42-BB98-B9907783E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31531"/>
            <a:ext cx="4656413" cy="3349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0D35C8A-16B7-6041-BA89-6CF828188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413" y="754856"/>
            <a:ext cx="4318000" cy="5461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7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D6C9C0-ED1F-064E-AE7C-6FB0C7C6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In-Fill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BC5A03-DC3B-BB42-A2ED-B7EC1536C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1614"/>
          </a:xfrm>
        </p:spPr>
        <p:txBody>
          <a:bodyPr>
            <a:normAutofit/>
          </a:bodyPr>
          <a:lstStyle/>
          <a:p>
            <a:r>
              <a:rPr lang="en-US" dirty="0"/>
              <a:t>Systematic error calculated in the usual way, slope times uncertainty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Taking the uncertainty as 10%, I get a systematic error (added in quadrature) of </a:t>
            </a:r>
            <a:r>
              <a:rPr lang="en-US" dirty="0">
                <a:solidFill>
                  <a:srgbClr val="FF0000"/>
                </a:solidFill>
              </a:rPr>
              <a:t>3.5 ppb</a:t>
            </a:r>
          </a:p>
          <a:p>
            <a:r>
              <a:rPr lang="en-US" dirty="0"/>
              <a:t>Need to estimate the uncertainty in a better way, and want to take more points and recalculate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1730841-D135-F543-BB93-D6013B118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546" y="2391750"/>
            <a:ext cx="3708400" cy="2209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3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DBBF50-4EF2-5644-9054-661E28504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Gain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15ADEA-66D2-EE42-A9AF-1145B8E67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SDTP, want to calculate R w/ and w/o it to calculate the systematic </a:t>
            </a:r>
            <a:r>
              <a:rPr lang="en-US" dirty="0" smtClean="0"/>
              <a:t>error</a:t>
            </a:r>
          </a:p>
          <a:p>
            <a:r>
              <a:rPr lang="en-US" dirty="0" smtClean="0"/>
              <a:t>Need </a:t>
            </a:r>
            <a:r>
              <a:rPr lang="en-US" dirty="0"/>
              <a:t>to do this at the reconstruction </a:t>
            </a:r>
            <a:r>
              <a:rPr lang="en-US" dirty="0" smtClean="0"/>
              <a:t>level</a:t>
            </a:r>
          </a:p>
          <a:p>
            <a:endParaRPr lang="en-US" dirty="0"/>
          </a:p>
          <a:p>
            <a:r>
              <a:rPr lang="en-US" dirty="0" smtClean="0"/>
              <a:t>Other gain systematics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4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EC6F97-7EB3-8C41-934E-57EB74DE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Pileup Amplitude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268E5C9-4F5D-AA4D-B1AF-56E8F46C9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1369" y="1645568"/>
            <a:ext cx="4305536" cy="30969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28700D4-4058-AB44-8913-3C3C9CE4B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695245" cy="3377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08125D7-5405-934C-B479-F3275FF97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45" y="5314032"/>
            <a:ext cx="4419600" cy="1079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BE04CD5-6196-FD4F-BB1D-49A5DFDF8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689" y="4742532"/>
            <a:ext cx="35941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F082A7C-C079-7942-8BC7-7DFBAF760D09}"/>
              </a:ext>
            </a:extLst>
          </p:cNvPr>
          <p:cNvSpPr txBox="1"/>
          <p:nvPr/>
        </p:nvSpPr>
        <p:spPr>
          <a:xfrm>
            <a:off x="6901369" y="5898232"/>
            <a:ext cx="4580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Systematic error: </a:t>
            </a:r>
            <a:r>
              <a:rPr lang="en-US" sz="3200" dirty="0">
                <a:solidFill>
                  <a:srgbClr val="FF0000"/>
                </a:solidFill>
              </a:rPr>
              <a:t>22.6 ppb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4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DD06C7-0DF6-A240-9A13-4912B8650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AAD99C-ECDA-7D43-B070-D943BDAC6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6303" cy="4351338"/>
          </a:xfrm>
        </p:spPr>
        <p:txBody>
          <a:bodyPr/>
          <a:lstStyle/>
          <a:p>
            <a:r>
              <a:rPr lang="en-US" dirty="0"/>
              <a:t>Lead Analysts: Nick Kinnaird, James Mott</a:t>
            </a:r>
          </a:p>
          <a:p>
            <a:r>
              <a:rPr lang="en-US" dirty="0"/>
              <a:t>Positron reconstruction: Recon West</a:t>
            </a:r>
          </a:p>
          <a:p>
            <a:r>
              <a:rPr lang="en-US" dirty="0"/>
              <a:t>Software Release: v9_17_00</a:t>
            </a:r>
          </a:p>
          <a:p>
            <a:r>
              <a:rPr lang="en-US" dirty="0"/>
              <a:t>Dataset: gm2pro_daq_full_run1_60h_5036A_goldList</a:t>
            </a:r>
          </a:p>
          <a:p>
            <a:r>
              <a:rPr lang="en-US" dirty="0"/>
              <a:t>Gain correction method: Default</a:t>
            </a:r>
          </a:p>
          <a:p>
            <a:r>
              <a:rPr lang="en-US" dirty="0"/>
              <a:t>Pileup correction method: Asymmetric shadow window, doublets only</a:t>
            </a:r>
          </a:p>
          <a:p>
            <a:r>
              <a:rPr lang="en-US" dirty="0"/>
              <a:t>Lost muon extraction: Triple coincidence, excluded from </a:t>
            </a:r>
            <a:r>
              <a:rPr lang="en-US" dirty="0" smtClean="0"/>
              <a:t>fit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9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DFC376-0B35-F545-BCB4-54BB23EBD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Pileup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FEA602-750D-C248-92C2-90210FD5A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0597"/>
          </a:xfrm>
        </p:spPr>
        <p:txBody>
          <a:bodyPr>
            <a:normAutofit/>
          </a:bodyPr>
          <a:lstStyle/>
          <a:p>
            <a:r>
              <a:rPr lang="en-US" dirty="0"/>
              <a:t>Time shift pulses before filling pileup histograms and refit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the uncertainty on the pileup time conservatively at 3 ns</a:t>
            </a:r>
          </a:p>
          <a:p>
            <a:r>
              <a:rPr lang="en-US" dirty="0"/>
              <a:t>Systematic error: </a:t>
            </a:r>
            <a:r>
              <a:rPr lang="en-US" dirty="0">
                <a:solidFill>
                  <a:srgbClr val="FF0000"/>
                </a:solidFill>
              </a:rPr>
              <a:t>25.7 ppb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0730A2F-F1FF-6C4D-96D2-6C794D18F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455" y="2367039"/>
            <a:ext cx="4053910" cy="2915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44B76FF-668A-2248-B3D6-6722E7130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890" y="3098063"/>
            <a:ext cx="4013200" cy="1079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6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EC6F97-7EB3-8C41-934E-57EB74DE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Pileup Phase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268E5C9-4F5D-AA4D-B1AF-56E8F46C9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8970" y="1729916"/>
            <a:ext cx="4305535" cy="30969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28700D4-4058-AB44-8913-3C3C9CE4B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695244" cy="33772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F082A7C-C079-7942-8BC7-7DFBAF760D09}"/>
              </a:ext>
            </a:extLst>
          </p:cNvPr>
          <p:cNvSpPr txBox="1"/>
          <p:nvPr/>
        </p:nvSpPr>
        <p:spPr>
          <a:xfrm>
            <a:off x="6901368" y="6096230"/>
            <a:ext cx="4580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Systematic error: </a:t>
            </a:r>
            <a:r>
              <a:rPr lang="en-US" sz="3200" dirty="0">
                <a:solidFill>
                  <a:srgbClr val="FF0000"/>
                </a:solidFill>
              </a:rPr>
              <a:t>16.1 ppb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95BDE9E-91BB-7B45-9C34-3C55C76E7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115" y="5207555"/>
            <a:ext cx="3962400" cy="1079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0D46CBC-2077-A244-B627-A6A3CC413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888" y="4826880"/>
            <a:ext cx="3467100" cy="57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A42298D-CF16-D64D-A6F7-5FD778920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933" y="777779"/>
            <a:ext cx="4762500" cy="4699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A9CA7B04-E0CB-6841-A423-49D2163E74C7}"/>
              </a:ext>
            </a:extLst>
          </p:cNvPr>
          <p:cNvCxnSpPr/>
          <p:nvPr/>
        </p:nvCxnSpPr>
        <p:spPr>
          <a:xfrm>
            <a:off x="8736376" y="117245"/>
            <a:ext cx="0" cy="4957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7AF754-5C04-9440-9291-F8B597ED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Pileup Systematic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3AF0B4D-F07A-724A-BCBE-C0766ACDE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37.8 ppb </a:t>
            </a:r>
            <a:r>
              <a:rPr lang="en-US" dirty="0"/>
              <a:t>added in quadrature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1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685BB5-900A-7D4E-A8F0-C5A4BF1AE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CBO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1D88C3-2C71-004D-BF51-3B4FF6D2E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Varied parameters in frequency function by ±2σ</a:t>
            </a:r>
          </a:p>
          <a:p>
            <a:r>
              <a:rPr lang="en-US" dirty="0"/>
              <a:t>Systematic error conservatively estimated at </a:t>
            </a:r>
            <a:r>
              <a:rPr lang="en-US" dirty="0">
                <a:solidFill>
                  <a:srgbClr val="FF0000"/>
                </a:solidFill>
              </a:rPr>
              <a:t>30 ppb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784B2B9-1F2C-BD41-A49F-3D40253B8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790" y="3002941"/>
            <a:ext cx="5056742" cy="35514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5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E0375-C461-D64A-9E7E-20259616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CBO Shape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0D666A27-F148-7248-8161-F78D3DE0A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Fit with various shapes determined in tracking analysis</a:t>
            </a:r>
          </a:p>
          <a:p>
            <a:r>
              <a:rPr lang="en-US" dirty="0"/>
              <a:t>Largest change on R taken as the systematic error at </a:t>
            </a:r>
            <a:r>
              <a:rPr lang="en-US" dirty="0">
                <a:solidFill>
                  <a:srgbClr val="FF0000"/>
                </a:solidFill>
              </a:rPr>
              <a:t>21.1 ppb</a:t>
            </a:r>
          </a:p>
          <a:p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xmlns="" id="{7932E0C1-E732-B545-B7DA-8DE62951F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857896" y="1981518"/>
            <a:ext cx="3783821" cy="55725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0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F995A2-EDFF-FD4B-8317-6F1F1DF53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CBO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9B5964D-AFA7-B24D-A9AC-BED3635A2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364296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The lifetime was originally fixed in the ratio fit, and is now going to be left free – but </a:t>
            </a:r>
            <a:r>
              <a:rPr lang="en-US" dirty="0" smtClean="0"/>
              <a:t>I calculated </a:t>
            </a:r>
            <a:r>
              <a:rPr lang="en-US" dirty="0"/>
              <a:t>a systematic error for it which I’ll include here</a:t>
            </a:r>
          </a:p>
          <a:p>
            <a:r>
              <a:rPr lang="en-US" dirty="0"/>
              <a:t>Scanned over the lifetime parameter</a:t>
            </a:r>
          </a:p>
          <a:p>
            <a:r>
              <a:rPr lang="en-US" dirty="0"/>
              <a:t>R vs lifetime fit to a parabola, and the change in R for the fixed lifetime ± the lifetime error from a T method fit taken as the systematic error at </a:t>
            </a:r>
            <a:r>
              <a:rPr lang="en-US" dirty="0">
                <a:solidFill>
                  <a:srgbClr val="FF0000"/>
                </a:solidFill>
              </a:rPr>
              <a:t>12.1 ppb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E91554E-324B-C741-A6EB-6892A7E6A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84" y="1936717"/>
            <a:ext cx="5218011" cy="39187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2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9F4AD0-8C6E-E14A-91E4-BF4016B0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CBO Systematic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73CEA9-D2F9-BD45-B296-8E09049BE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38.6 ppb </a:t>
            </a:r>
            <a:r>
              <a:rPr lang="en-US" dirty="0"/>
              <a:t>added in quadrature</a:t>
            </a:r>
          </a:p>
          <a:p>
            <a:r>
              <a:rPr lang="en-US" dirty="0"/>
              <a:t>Still want to calculate a systematic error from excluding certain CBO pieces (like the phi </a:t>
            </a:r>
            <a:r>
              <a:rPr lang="en-US" dirty="0" err="1"/>
              <a:t>cbo</a:t>
            </a:r>
            <a:r>
              <a:rPr lang="en-US" dirty="0"/>
              <a:t> term)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45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6B1E98-A3C2-DB41-8F98-99CC9743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muons and VW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CB77C8-DF8F-5646-BD5D-E5C6C3FCB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Lost muon function: Fit w/ and w/o lost muon function and parameter determined from T method fit: </a:t>
            </a:r>
            <a:r>
              <a:rPr lang="en-US" dirty="0">
                <a:solidFill>
                  <a:srgbClr val="FF0000"/>
                </a:solidFill>
              </a:rPr>
              <a:t>36.1 ppb</a:t>
            </a:r>
          </a:p>
          <a:p>
            <a:r>
              <a:rPr lang="en-US" dirty="0"/>
              <a:t>Need to calculate other lost muon systematic error parts</a:t>
            </a:r>
          </a:p>
          <a:p>
            <a:endParaRPr lang="en-US" dirty="0"/>
          </a:p>
          <a:p>
            <a:r>
              <a:rPr lang="en-US" dirty="0"/>
              <a:t>VW function: Fit w/ and w/o VW function and parameters determined from T method fit: </a:t>
            </a:r>
            <a:r>
              <a:rPr lang="en-US" dirty="0">
                <a:solidFill>
                  <a:srgbClr val="FF0000"/>
                </a:solidFill>
              </a:rPr>
              <a:t>&lt; 1 ppb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0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C513F6-B0E9-AF41-8212-C47BC987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g-2 period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207B43-96B1-6F4B-BA0D-37F76F2F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g-2 period used in making the ratio histogram:</a:t>
            </a:r>
          </a:p>
          <a:p>
            <a:r>
              <a:rPr lang="en-US" dirty="0"/>
              <a:t>Uncertainty taken at 10 ppm, systematic error calculated at </a:t>
            </a:r>
            <a:r>
              <a:rPr lang="en-US" dirty="0">
                <a:solidFill>
                  <a:srgbClr val="FF0000"/>
                </a:solidFill>
              </a:rPr>
              <a:t>1.6 ppb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8374412-CEC8-9A4B-A815-EBB94BA60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92" y="3417633"/>
            <a:ext cx="4968608" cy="3107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60F0F06-02D4-E949-96FF-E495B302C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808" y="4332460"/>
            <a:ext cx="6007100" cy="1079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5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1E7078-3144-8643-A217-F1B7B5B6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 Width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CBDC939-0AE2-534A-9276-51B29CA8C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2773" cy="4351338"/>
          </a:xfrm>
        </p:spPr>
        <p:txBody>
          <a:bodyPr/>
          <a:lstStyle/>
          <a:p>
            <a:r>
              <a:rPr lang="en-US" dirty="0"/>
              <a:t>Performed </a:t>
            </a:r>
            <a:r>
              <a:rPr lang="en-US" dirty="0" err="1"/>
              <a:t>histogramming</a:t>
            </a:r>
            <a:r>
              <a:rPr lang="en-US" dirty="0"/>
              <a:t> and fitting stages with various bin widths</a:t>
            </a:r>
          </a:p>
          <a:p>
            <a:r>
              <a:rPr lang="en-US" dirty="0"/>
              <a:t>Took the RMS spread in fitted R values as the systematic error at </a:t>
            </a:r>
            <a:r>
              <a:rPr lang="en-US" dirty="0">
                <a:solidFill>
                  <a:srgbClr val="FF0000"/>
                </a:solidFill>
              </a:rPr>
              <a:t>44.5 ppb</a:t>
            </a:r>
          </a:p>
          <a:p>
            <a:r>
              <a:rPr lang="en-US" dirty="0"/>
              <a:t>Want to redo this one with more points and a range defined more appropriately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xmlns="" id="{CA0CD824-95D0-5A4D-814A-1D50B2F7B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02820"/>
            <a:ext cx="5324396" cy="39986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5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DD06C7-0DF6-A240-9A13-4912B8650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AAD99C-ECDA-7D43-B070-D943BDAC6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CBO model: Exponential envelope, frequency from tracking analysis</a:t>
            </a:r>
          </a:p>
          <a:p>
            <a:r>
              <a:rPr lang="en-US" dirty="0"/>
              <a:t>VW model: Exponential envelope, constant frequency, excluded from </a:t>
            </a:r>
            <a:r>
              <a:rPr lang="en-US" dirty="0" smtClean="0"/>
              <a:t>fit</a:t>
            </a:r>
          </a:p>
          <a:p>
            <a:r>
              <a:rPr lang="en-US" dirty="0"/>
              <a:t>149.15 ns </a:t>
            </a:r>
            <a:r>
              <a:rPr lang="en-US" dirty="0" smtClean="0"/>
              <a:t>bins</a:t>
            </a:r>
            <a:endParaRPr lang="en-US" dirty="0"/>
          </a:p>
          <a:p>
            <a:r>
              <a:rPr lang="en-US" dirty="0"/>
              <a:t>Fit Range: 30 – 650 </a:t>
            </a:r>
            <a:r>
              <a:rPr lang="en-US" dirty="0" err="1" smtClean="0"/>
              <a:t>μs</a:t>
            </a:r>
            <a:endParaRPr lang="en-US" dirty="0" smtClean="0"/>
          </a:p>
          <a:p>
            <a:r>
              <a:rPr lang="en-US" dirty="0" smtClean="0"/>
              <a:t>Energy threshold: 1700 MeV</a:t>
            </a:r>
            <a:endParaRPr lang="en-US" dirty="0"/>
          </a:p>
          <a:p>
            <a:r>
              <a:rPr lang="en-US" dirty="0"/>
              <a:t>R = </a:t>
            </a:r>
            <a:r>
              <a:rPr lang="en-US" dirty="0" smtClean="0"/>
              <a:t>-20.35 ppm (blinded</a:t>
            </a:r>
            <a:r>
              <a:rPr lang="en-US" dirty="0"/>
              <a:t>) </a:t>
            </a:r>
            <a:r>
              <a:rPr lang="en-US" dirty="0" smtClean="0"/>
              <a:t>± ~1.327 ppm (stat.) ± ~0.095 ppm (syst.)</a:t>
            </a:r>
            <a:endParaRPr lang="en-US" dirty="0"/>
          </a:p>
          <a:p>
            <a:r>
              <a:rPr lang="el-GR" dirty="0" smtClean="0"/>
              <a:t>Χ</a:t>
            </a:r>
            <a:r>
              <a:rPr lang="en-US" baseline="30000" dirty="0"/>
              <a:t>2</a:t>
            </a:r>
            <a:r>
              <a:rPr lang="en-US" dirty="0"/>
              <a:t>/NDF = </a:t>
            </a:r>
            <a:r>
              <a:rPr lang="en-US" dirty="0" smtClean="0"/>
              <a:t>4204 / 4150</a:t>
            </a:r>
            <a:endParaRPr lang="en-US" dirty="0"/>
          </a:p>
          <a:p>
            <a:r>
              <a:rPr lang="en-US" dirty="0"/>
              <a:t>P value = </a:t>
            </a:r>
            <a:r>
              <a:rPr lang="en-US" dirty="0" smtClean="0"/>
              <a:t>0.2768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5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F0F207-2645-D441-B2E6-9E3DC56F9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33CDD0-66A0-EA4E-8416-48AFBEC2B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295660" cy="49387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Performed fitting with 20 different random seeds</a:t>
            </a:r>
          </a:p>
          <a:p>
            <a:r>
              <a:rPr lang="en-US" dirty="0"/>
              <a:t>The systematic error is calculated as (where N is the number of random seeds):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Systematic error calculated at </a:t>
            </a:r>
            <a:r>
              <a:rPr lang="en-US" dirty="0">
                <a:solidFill>
                  <a:srgbClr val="FF0000"/>
                </a:solidFill>
              </a:rPr>
              <a:t>44.4 ppb</a:t>
            </a:r>
          </a:p>
          <a:p>
            <a:r>
              <a:rPr lang="en-US" dirty="0"/>
              <a:t>Want to redo this with more seeds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B146451-4A45-E144-9F3F-28AF94F40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87905"/>
            <a:ext cx="4561596" cy="509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B04104E-4DA1-BA4F-88B9-E426545D4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360" y="2625821"/>
            <a:ext cx="4777879" cy="35882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40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21660" y="5990777"/>
            <a:ext cx="5854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(This done on 5033A, so mean doesn’t correspond to the final R answer yet.)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265" y="112343"/>
            <a:ext cx="3252068" cy="244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5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952815-BAA3-AE4B-9A23-8971EB792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error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C688675-EB95-DE45-9601-35459D1C6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248" y="2060154"/>
            <a:ext cx="4921504" cy="40886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81248" y="6215360"/>
            <a:ext cx="5944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Still some systematic errors to estimate/finish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54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91C12C-A447-404E-B558-42A649BD2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Method MC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9B28F9-30C4-B749-B47D-39F8D4CC4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Performed 100 pseudo-experiments in MC</a:t>
            </a:r>
          </a:p>
          <a:p>
            <a:r>
              <a:rPr lang="en-US" dirty="0"/>
              <a:t>Each pseudo-experiment consisted of a set of “positron” hits with stats comparable to the 60H dataset</a:t>
            </a:r>
          </a:p>
          <a:p>
            <a:r>
              <a:rPr lang="en-US" dirty="0"/>
              <a:t>Each set of hits was time randomized with 50 random seeds</a:t>
            </a:r>
          </a:p>
          <a:p>
            <a:r>
              <a:rPr lang="en-US" dirty="0"/>
              <a:t>5 parameter fits and 3 parameter ratio fits were performed on all sets of hits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4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082232F-AB9B-7242-8D4D-91FE9703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47" y="0"/>
            <a:ext cx="713558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AD13DA6-F4F0-8149-ADE5-1333E676618D}"/>
              </a:ext>
            </a:extLst>
          </p:cNvPr>
          <p:cNvSpPr txBox="1"/>
          <p:nvPr/>
        </p:nvSpPr>
        <p:spPr>
          <a:xfrm>
            <a:off x="8129633" y="3870960"/>
            <a:ext cx="36966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width of the bottom right plot tells me the expected spread in average fitted R values for 50 different random seeds between a 5 parameter fit and a 3 parameter ratio fit– a difference of 70 ppb is consistent to 1σ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5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FE00FC-3A50-7B43-9092-6BFAE3F9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6A4CC18-3747-074D-BAEB-A8847A360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= -20.35 ppm (blinded) ± ~1.327 ppm (stat.) ± ~0.095 ppm (syst.)</a:t>
            </a:r>
          </a:p>
          <a:p>
            <a:r>
              <a:rPr lang="el-GR" dirty="0" smtClean="0"/>
              <a:t>Χ</a:t>
            </a:r>
            <a:r>
              <a:rPr lang="en-US" baseline="30000" dirty="0"/>
              <a:t>2</a:t>
            </a:r>
            <a:r>
              <a:rPr lang="en-US" dirty="0"/>
              <a:t>/NDF = 4204 / 4150</a:t>
            </a:r>
          </a:p>
          <a:p>
            <a:r>
              <a:rPr lang="en-US" dirty="0"/>
              <a:t>P value = 0.2768</a:t>
            </a:r>
          </a:p>
          <a:p>
            <a:endParaRPr lang="en-US" dirty="0" smtClean="0"/>
          </a:p>
          <a:p>
            <a:r>
              <a:rPr lang="en-US" dirty="0" smtClean="0"/>
              <a:t>Need to make slight tuning adjustments on Gold dataset (and include missing file), then reproduce all fits, plots, and systematic studies for my report</a:t>
            </a:r>
          </a:p>
          <a:p>
            <a:r>
              <a:rPr lang="en-US" dirty="0" smtClean="0"/>
              <a:t>Continue with other systematic estimates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6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744F5F-E9E8-7047-A60E-69D11C59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B7C457-226D-F74C-94FE-337F35F12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9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41" y="2064712"/>
            <a:ext cx="5422900" cy="2819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How the ratio method 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41" y="1543478"/>
            <a:ext cx="6442261" cy="4826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8200" y="4930190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Randomly split positron time spectra into 4 sets, two with time spectra shifted up and down by half a g-2 period, and two unchanged. (Equal weighting corresponding to ¼ factors.)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009696" y="3874569"/>
            <a:ext cx="1236617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6DF3-1584-424B-B590-3CFE2AE23F4C}" type="slidenum">
              <a:rPr lang="en-US" smtClean="0"/>
              <a:t>46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CC613E7-A8D3-6B48-B070-AB6AF8E85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145" y="2718869"/>
            <a:ext cx="4546600" cy="1155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983C3F9-5943-E145-BA32-57CF1DE14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145" y="4024910"/>
            <a:ext cx="4635500" cy="46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A551A05-AF6F-6D44-BCBA-E1051AEBF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610" y="5814504"/>
            <a:ext cx="8446666" cy="6929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6A8B9E0-84B4-9F48-988D-708BF85683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4238" y="5648827"/>
            <a:ext cx="1498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00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69" y="4651895"/>
            <a:ext cx="4471302" cy="2206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57" y="25518"/>
            <a:ext cx="4384410" cy="2361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442" y="203582"/>
            <a:ext cx="3670069" cy="415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5442" y="758639"/>
            <a:ext cx="3423153" cy="415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442" y="1438302"/>
            <a:ext cx="3389482" cy="96521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582507" y="5113326"/>
            <a:ext cx="143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Denominator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03759" y="6148931"/>
            <a:ext cx="6112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Exponential gets divided out </a:t>
            </a:r>
            <a:r>
              <a:rPr lang="mr-IN" dirty="0"/>
              <a:t>–</a:t>
            </a:r>
            <a:r>
              <a:rPr lang="en-US" dirty="0"/>
              <a:t> fit is now down to 3 parameters.</a:t>
            </a:r>
          </a:p>
          <a:p>
            <a:r>
              <a:rPr lang="en-US" dirty="0">
                <a:solidFill>
                  <a:srgbClr val="FF0000"/>
                </a:solidFill>
              </a:rPr>
              <a:t>Less sensitivity to slow effects which divide out.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24702" y="203582"/>
            <a:ext cx="294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the datasets separately: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6DF3-1584-424B-B590-3CFE2AE23F4C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7A30F3A-842F-9E4D-A582-D4843CFB0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383" y="5223504"/>
            <a:ext cx="6588400" cy="83115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269" y="2442008"/>
            <a:ext cx="4257383" cy="202553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50" y="2667915"/>
            <a:ext cx="4746667" cy="253313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52565" y="2534107"/>
            <a:ext cx="121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Numerator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-471393" y="3688098"/>
            <a:ext cx="5043360" cy="9925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67209" y="3353368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9577208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BD5225-9C51-3942-BEA2-98659CAE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Better weighting procedure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3FA5C45-2BD1-F946-AD72-10D462B89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6E78-B7CD-D048-AC03-F8BB2A1D5A5C}" type="slidenum">
              <a:rPr lang="en-US" smtClean="0"/>
              <a:t>48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3685CFB-4B4D-354D-B07B-00A88378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22" y="2665133"/>
            <a:ext cx="9766300" cy="54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A053424-A3E3-2840-BDF3-757F19605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772" y="1651110"/>
            <a:ext cx="7823200" cy="4699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712CCF31-6890-E94D-872F-4B5B574ACEA5}"/>
              </a:ext>
            </a:extLst>
          </p:cNvPr>
          <p:cNvCxnSpPr>
            <a:cxnSpLocks/>
          </p:cNvCxnSpPr>
          <p:nvPr/>
        </p:nvCxnSpPr>
        <p:spPr>
          <a:xfrm>
            <a:off x="5738562" y="2267777"/>
            <a:ext cx="0" cy="4848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420FA4E-845B-7A4D-80F9-8F850C4EC467}"/>
              </a:ext>
            </a:extLst>
          </p:cNvPr>
          <p:cNvSpPr txBox="1"/>
          <p:nvPr/>
        </p:nvSpPr>
        <p:spPr>
          <a:xfrm>
            <a:off x="442346" y="3448964"/>
            <a:ext cx="10735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Exponential factors now cancel out and the ratio equals the simple form exactly (in the absence of further fit parameters like CBO and the limit that T is exactly the g-2 period.)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EF93D08-7CF5-1448-859E-494468396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14" y="5415514"/>
            <a:ext cx="4305300" cy="469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7A9B430-BC1D-2344-8DCF-4D6EED229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96" y="5345018"/>
            <a:ext cx="5515466" cy="69579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113B4744-1099-4A47-BF23-F25B75E7C63D}"/>
              </a:ext>
            </a:extLst>
          </p:cNvPr>
          <p:cNvCxnSpPr>
            <a:cxnSpLocks/>
          </p:cNvCxnSpPr>
          <p:nvPr/>
        </p:nvCxnSpPr>
        <p:spPr>
          <a:xfrm>
            <a:off x="5965372" y="5650464"/>
            <a:ext cx="8280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DD7C989-81F9-F640-A4E2-9CB3DDD6C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98" y="4437631"/>
            <a:ext cx="8446666" cy="69296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5697257-7683-A743-A39A-BFA405C53377}"/>
              </a:ext>
            </a:extLst>
          </p:cNvPr>
          <p:cNvCxnSpPr/>
          <p:nvPr/>
        </p:nvCxnSpPr>
        <p:spPr>
          <a:xfrm flipV="1">
            <a:off x="4147794" y="4223208"/>
            <a:ext cx="801737" cy="9073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214128C0-93A3-F14B-B898-CE7302E55D7D}"/>
              </a:ext>
            </a:extLst>
          </p:cNvPr>
          <p:cNvCxnSpPr>
            <a:cxnSpLocks/>
          </p:cNvCxnSpPr>
          <p:nvPr/>
        </p:nvCxnSpPr>
        <p:spPr>
          <a:xfrm flipV="1">
            <a:off x="7607431" y="4223208"/>
            <a:ext cx="829559" cy="9324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956ED3AC-4C3B-8341-B44B-68B970DDB1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9308" y="3906583"/>
            <a:ext cx="723900" cy="228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8595BAB-0BE9-B64E-9491-88AB57BDF0EB}"/>
              </a:ext>
            </a:extLst>
          </p:cNvPr>
          <p:cNvSpPr txBox="1"/>
          <p:nvPr/>
        </p:nvSpPr>
        <p:spPr>
          <a:xfrm>
            <a:off x="7433859" y="630587"/>
            <a:ext cx="4217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(for the # of counts in the histograms, not the weighting of the counts themselves)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6198" y="6220617"/>
            <a:ext cx="101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This weighting accounts for the muon decay during half a g-2 period.</a:t>
            </a:r>
          </a:p>
        </p:txBody>
      </p:sp>
    </p:spTree>
    <p:extLst>
      <p:ext uri="{BB962C8B-B14F-4D97-AF65-F5344CB8AC3E}">
        <p14:creationId xmlns:p14="http://schemas.microsoft.com/office/powerpoint/2010/main" val="9131985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53064D5-5122-B141-B17D-D14D2B365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81" y="0"/>
            <a:ext cx="1061483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1033" y="180459"/>
            <a:ext cx="1572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5033A Fit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46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DD06C7-0DF6-A240-9A13-4912B8650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F6F38A5-1D79-314A-AE56-904D27A85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032" y="1690688"/>
            <a:ext cx="7881443" cy="496982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587500" y="4800600"/>
            <a:ext cx="87249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87500" y="5397500"/>
            <a:ext cx="87249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6404967"/>
            <a:ext cx="961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These gave stable fit parameters for 5033A but not the gold data set </a:t>
            </a:r>
            <a:r>
              <a:rPr lang="mr-IN" dirty="0" smtClean="0">
                <a:solidFill>
                  <a:srgbClr val="FF0000"/>
                </a:solidFill>
              </a:rPr>
              <a:t>–</a:t>
            </a:r>
            <a:r>
              <a:rPr lang="en-US" dirty="0" smtClean="0">
                <a:solidFill>
                  <a:srgbClr val="FF0000"/>
                </a:solidFill>
              </a:rPr>
              <a:t> still need to play around some.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06475" y="5095359"/>
            <a:ext cx="1081025" cy="12609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03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2AF7A5D-BD96-9241-B791-E707D126A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251" y="0"/>
            <a:ext cx="807152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1DB00F-FC69-CB43-8297-3E6931E6CAEC}"/>
              </a:ext>
            </a:extLst>
          </p:cNvPr>
          <p:cNvSpPr txBox="1"/>
          <p:nvPr/>
        </p:nvSpPr>
        <p:spPr>
          <a:xfrm>
            <a:off x="341522" y="0"/>
            <a:ext cx="2837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Correlation matrix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1522" y="523220"/>
            <a:ext cx="1205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5033A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82202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359502"/>
            <a:ext cx="10058400" cy="6498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C4BCFC5-E5E9-744B-B39E-B32472DB0E41}"/>
              </a:ext>
            </a:extLst>
          </p:cNvPr>
          <p:cNvSpPr txBox="1"/>
          <p:nvPr/>
        </p:nvSpPr>
        <p:spPr>
          <a:xfrm>
            <a:off x="326572" y="143692"/>
            <a:ext cx="3818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Fit - </a:t>
            </a:r>
            <a:r>
              <a:rPr lang="en-US" sz="3600" dirty="0"/>
              <a:t>5033D (partial</a:t>
            </a:r>
            <a:r>
              <a:rPr lang="en-US" sz="3600" dirty="0" smtClean="0"/>
              <a:t>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93352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00" y="0"/>
            <a:ext cx="10515600" cy="1325563"/>
          </a:xfrm>
        </p:spPr>
        <p:txBody>
          <a:bodyPr/>
          <a:lstStyle/>
          <a:p>
            <a:r>
              <a:rPr lang="en-US" dirty="0" smtClean="0"/>
              <a:t>5033D (partial) T Method Fit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080259"/>
            <a:ext cx="8942808" cy="5777741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786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23606"/>
            <a:ext cx="9895081" cy="602955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7000" y="223606"/>
            <a:ext cx="3879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Gold Fit (one missing file)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9681441" y="3987800"/>
            <a:ext cx="25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 </a:t>
            </a:r>
            <a:r>
              <a:rPr lang="en-US" dirty="0" err="1" smtClean="0">
                <a:solidFill>
                  <a:srgbClr val="FF0000"/>
                </a:solidFill>
              </a:rPr>
              <a:t>cbo</a:t>
            </a:r>
            <a:r>
              <a:rPr lang="en-US" dirty="0" smtClean="0">
                <a:solidFill>
                  <a:srgbClr val="FF0000"/>
                </a:solidFill>
              </a:rPr>
              <a:t> terms included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5304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409838"/>
            <a:ext cx="10058400" cy="61290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7000" y="223606"/>
            <a:ext cx="3879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Gold Fit (one missing file)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486137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A19B7E0-37F4-864F-BF0B-DFCDB8B4C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246" y="1243666"/>
            <a:ext cx="8603596" cy="48468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30B3D5B-75B3-6B45-A0A6-FDF64E25E6F5}"/>
              </a:ext>
            </a:extLst>
          </p:cNvPr>
          <p:cNvSpPr txBox="1"/>
          <p:nvPr/>
        </p:nvSpPr>
        <p:spPr>
          <a:xfrm>
            <a:off x="462708" y="385590"/>
            <a:ext cx="2063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Fit end scans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861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F9C98B9-F11C-AC4F-8D0A-BA4F6F230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809" y="3893747"/>
            <a:ext cx="4588081" cy="29642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EA6C64A-5115-D947-A887-5BA1E62DD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09" y="780051"/>
            <a:ext cx="4588081" cy="29642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474DEA96-A22B-4B42-A46B-743F4D8E6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628" y="3893747"/>
            <a:ext cx="4588081" cy="29642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DF00E12D-DDF7-6C47-8B7C-F84E45831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628" y="780051"/>
            <a:ext cx="4588081" cy="29642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AC065F0-B08F-0242-8780-F5A75C413B80}"/>
              </a:ext>
            </a:extLst>
          </p:cNvPr>
          <p:cNvSpPr txBox="1"/>
          <p:nvPr/>
        </p:nvSpPr>
        <p:spPr>
          <a:xfrm>
            <a:off x="462708" y="385590"/>
            <a:ext cx="2063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Fit end scans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381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564D07-ADCF-444F-86C1-EDDDE3A69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Results Vs Bunch Number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01E001B-EAE3-1D4F-B6A3-E87786E8B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720" y="2028819"/>
            <a:ext cx="5145127" cy="3864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E35F629-23F3-5346-A760-727D89A5751A}"/>
              </a:ext>
            </a:extLst>
          </p:cNvPr>
          <p:cNvSpPr txBox="1"/>
          <p:nvPr/>
        </p:nvSpPr>
        <p:spPr>
          <a:xfrm>
            <a:off x="1626477" y="6230961"/>
            <a:ext cx="8565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Bunch 8 is all bunches added together, the dotted blue line is set to the value at bunch 8.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172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ADB3670-872D-2F42-A3E6-54EE5A6E9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741" y="585273"/>
            <a:ext cx="3659934" cy="2748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544F788-D108-8D4F-9480-8DF5B3DA7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76" y="567853"/>
            <a:ext cx="3659934" cy="2748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18129F8-26D6-B944-83D7-CB66A3E45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889" y="3526052"/>
            <a:ext cx="3659934" cy="2748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3852928-35F2-5A4D-A8AD-89EAEDAE5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741" y="3526052"/>
            <a:ext cx="3659934" cy="2748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81937D9-76E4-944D-822B-4B2E9F2FA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011" y="3526052"/>
            <a:ext cx="3659934" cy="2748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B8B955B-9773-0749-93E2-93A8D76972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011" y="585273"/>
            <a:ext cx="3659934" cy="27486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9CFC61A-AFC4-3342-BC6D-74BB9D8A8B88}"/>
              </a:ext>
            </a:extLst>
          </p:cNvPr>
          <p:cNvSpPr txBox="1"/>
          <p:nvPr/>
        </p:nvSpPr>
        <p:spPr>
          <a:xfrm>
            <a:off x="315837" y="6299585"/>
            <a:ext cx="1144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Bunch 8 is all bunches added together, red line is a fit to bunches 0 -7, the dotted blue line is set to the value at bunch 8.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5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EBBB52-3655-FD47-B6CD-4B21A3800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FB09E4-60B0-4F40-AFF6-48B438DC2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5CD226-B018-B54B-AF98-59ADAF17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Histogramming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BC6A1D-6D61-9A45-A4E5-37519BF60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7426"/>
          </a:xfrm>
        </p:spPr>
        <p:txBody>
          <a:bodyPr>
            <a:normAutofit/>
          </a:bodyPr>
          <a:lstStyle/>
          <a:p>
            <a:r>
              <a:rPr lang="en-US" dirty="0"/>
              <a:t>Apply artificial dead time (ADT) of 6 ns</a:t>
            </a:r>
          </a:p>
          <a:p>
            <a:r>
              <a:rPr lang="en-US" dirty="0"/>
              <a:t>Randomize times with ±149.15 ns</a:t>
            </a:r>
          </a:p>
          <a:p>
            <a:r>
              <a:rPr lang="en-US" dirty="0"/>
              <a:t>Apply energy threshold of 1700 MeV</a:t>
            </a:r>
          </a:p>
          <a:p>
            <a:r>
              <a:rPr lang="en-US" dirty="0"/>
              <a:t>Split data into 4 histograms with weighting as: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times in the first two histograms shifted down and up half a g-2 period </a:t>
            </a:r>
            <a:r>
              <a:rPr lang="en-US" dirty="0" err="1"/>
              <a:t>respecitively</a:t>
            </a:r>
            <a:endParaRPr lang="en-US" dirty="0"/>
          </a:p>
          <a:p>
            <a:r>
              <a:rPr lang="en-US" dirty="0"/>
              <a:t>Form the ratio histogram and fit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17A2226-003F-D542-A866-FCF2ECDA1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4139338"/>
            <a:ext cx="9766300" cy="55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2412DA5-80F7-C441-9B76-5E349B8DD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962" y="5609029"/>
            <a:ext cx="2637431" cy="298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558AB15-BE83-6745-94CB-080A9AD89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962" y="6153453"/>
            <a:ext cx="2459989" cy="298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D262C54-D20D-8C48-BF66-83AA042DD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7668" y="5692112"/>
            <a:ext cx="2435792" cy="693636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5CD226-B018-B54B-AF98-59ADAF17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BC6A1D-6D61-9A45-A4E5-37519BF60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from calibration team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293F33A-41D2-1141-8186-D8075DC54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672" y="2326542"/>
            <a:ext cx="5728618" cy="428855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5CD226-B018-B54B-AF98-59ADAF172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632"/>
            <a:ext cx="10515600" cy="1325563"/>
          </a:xfrm>
        </p:spPr>
        <p:txBody>
          <a:bodyPr/>
          <a:lstStyle/>
          <a:p>
            <a:r>
              <a:rPr lang="en-US" dirty="0"/>
              <a:t>Pileup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BC6A1D-6D61-9A45-A4E5-37519BF60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78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For each fill and each calorimeter create a vector of time – energy pairs from the clusters</a:t>
            </a:r>
          </a:p>
          <a:p>
            <a:r>
              <a:rPr lang="en-US" dirty="0"/>
              <a:t>For each cluster look in a time window (SDT) a gap time away (SGT) for a shadow hit</a:t>
            </a:r>
          </a:p>
          <a:p>
            <a:r>
              <a:rPr lang="en-US" dirty="0"/>
              <a:t>Construct pileup doublets if a shadow hit is found: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Construct pileup spectra: P = D – S  (doublets minus singlets)</a:t>
            </a:r>
          </a:p>
          <a:p>
            <a:r>
              <a:rPr lang="en-US" dirty="0"/>
              <a:t>Subtract pileup spectra off calorimeter spectra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6E0377B-E3FA-7F4E-A0A2-99DDA554D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1" y="4018676"/>
            <a:ext cx="5386796" cy="1305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5AA1FE-D2AC-D64F-8479-CA91AAE7EC5A}"/>
              </a:ext>
            </a:extLst>
          </p:cNvPr>
          <p:cNvSpPr txBox="1"/>
          <p:nvPr/>
        </p:nvSpPr>
        <p:spPr>
          <a:xfrm>
            <a:off x="8944986" y="3909212"/>
            <a:ext cx="2737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 set to 1 by default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9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58D70700-5CBC-7649-B01A-0BA64898E798}"/>
              </a:ext>
            </a:extLst>
          </p:cNvPr>
          <p:cNvCxnSpPr>
            <a:cxnSpLocks/>
          </p:cNvCxnSpPr>
          <p:nvPr/>
        </p:nvCxnSpPr>
        <p:spPr>
          <a:xfrm>
            <a:off x="9987506" y="1236012"/>
            <a:ext cx="56741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8914812-4B51-3B40-877E-6D6F19100FD0}"/>
              </a:ext>
            </a:extLst>
          </p:cNvPr>
          <p:cNvSpPr txBox="1"/>
          <p:nvPr/>
        </p:nvSpPr>
        <p:spPr>
          <a:xfrm>
            <a:off x="10057990" y="928235"/>
            <a:ext cx="463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SDT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D4221570-AE76-2042-962C-6AAA957F831F}"/>
              </a:ext>
            </a:extLst>
          </p:cNvPr>
          <p:cNvCxnSpPr>
            <a:cxnSpLocks/>
          </p:cNvCxnSpPr>
          <p:nvPr/>
        </p:nvCxnSpPr>
        <p:spPr>
          <a:xfrm>
            <a:off x="8831955" y="1236012"/>
            <a:ext cx="1119693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0B92EED-E506-104F-B452-82E4F6C0085C}"/>
              </a:ext>
            </a:extLst>
          </p:cNvPr>
          <p:cNvSpPr txBox="1"/>
          <p:nvPr/>
        </p:nvSpPr>
        <p:spPr>
          <a:xfrm>
            <a:off x="9166570" y="928235"/>
            <a:ext cx="467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SGT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CAA65AEF-86FF-4A4F-9220-F7D7B8D2DA87}"/>
              </a:ext>
            </a:extLst>
          </p:cNvPr>
          <p:cNvCxnSpPr>
            <a:cxnSpLocks/>
          </p:cNvCxnSpPr>
          <p:nvPr/>
        </p:nvCxnSpPr>
        <p:spPr>
          <a:xfrm>
            <a:off x="9978543" y="422558"/>
            <a:ext cx="0" cy="84701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CAA65AEF-86FF-4A4F-9220-F7D7B8D2DA87}"/>
              </a:ext>
            </a:extLst>
          </p:cNvPr>
          <p:cNvCxnSpPr>
            <a:cxnSpLocks/>
          </p:cNvCxnSpPr>
          <p:nvPr/>
        </p:nvCxnSpPr>
        <p:spPr>
          <a:xfrm>
            <a:off x="10554920" y="422558"/>
            <a:ext cx="0" cy="84701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CAA65AEF-86FF-4A4F-9220-F7D7B8D2DA87}"/>
              </a:ext>
            </a:extLst>
          </p:cNvPr>
          <p:cNvCxnSpPr>
            <a:cxnSpLocks/>
          </p:cNvCxnSpPr>
          <p:nvPr/>
        </p:nvCxnSpPr>
        <p:spPr>
          <a:xfrm>
            <a:off x="8829763" y="422558"/>
            <a:ext cx="0" cy="847017"/>
          </a:xfrm>
          <a:prstGeom prst="line">
            <a:avLst/>
          </a:prstGeom>
          <a:ln w="28575">
            <a:solidFill>
              <a:srgbClr val="FF0000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38108" y="52221"/>
            <a:ext cx="1512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Trigger cluster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39332" y="1280998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 ns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9105657" y="1280998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12 ns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8705404" y="33672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CAA65AEF-86FF-4A4F-9220-F7D7B8D2DA87}"/>
              </a:ext>
            </a:extLst>
          </p:cNvPr>
          <p:cNvCxnSpPr>
            <a:cxnSpLocks/>
          </p:cNvCxnSpPr>
          <p:nvPr/>
        </p:nvCxnSpPr>
        <p:spPr>
          <a:xfrm>
            <a:off x="10271213" y="422558"/>
            <a:ext cx="0" cy="397644"/>
          </a:xfrm>
          <a:prstGeom prst="line">
            <a:avLst/>
          </a:prstGeom>
          <a:ln w="28575">
            <a:solidFill>
              <a:srgbClr val="0070C0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119513" y="39520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075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1436</Words>
  <Application>Microsoft Macintosh PowerPoint</Application>
  <PresentationFormat>Widescreen</PresentationFormat>
  <Paragraphs>254</Paragraphs>
  <Slides>58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Calibri</vt:lpstr>
      <vt:lpstr>Calibri Light</vt:lpstr>
      <vt:lpstr>Mangal</vt:lpstr>
      <vt:lpstr>Arial</vt:lpstr>
      <vt:lpstr>Office Theme</vt:lpstr>
      <vt:lpstr>BU Ratio Method Analysis – 60H</vt:lpstr>
      <vt:lpstr>Disclaimer</vt:lpstr>
      <vt:lpstr>High Level Summary</vt:lpstr>
      <vt:lpstr>High Level Summary</vt:lpstr>
      <vt:lpstr>Fit Function</vt:lpstr>
      <vt:lpstr>Analysis Procedures</vt:lpstr>
      <vt:lpstr>Histogramming</vt:lpstr>
      <vt:lpstr>Gain Correction</vt:lpstr>
      <vt:lpstr>Pileup Correction</vt:lpstr>
      <vt:lpstr>Lost Muon Extraction</vt:lpstr>
      <vt:lpstr>CBO</vt:lpstr>
      <vt:lpstr>VW</vt:lpstr>
      <vt:lpstr>Analysis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Systematic Evaluations</vt:lpstr>
      <vt:lpstr>In-Fill Gain</vt:lpstr>
      <vt:lpstr>In-Fill Gain</vt:lpstr>
      <vt:lpstr>Other Gain</vt:lpstr>
      <vt:lpstr>Pileup Amplitude</vt:lpstr>
      <vt:lpstr>Pileup Phase</vt:lpstr>
      <vt:lpstr>Pileup Phase</vt:lpstr>
      <vt:lpstr>Total Pileup Systematic Error</vt:lpstr>
      <vt:lpstr>CBO Frequency</vt:lpstr>
      <vt:lpstr>CBO Shape</vt:lpstr>
      <vt:lpstr>CBO Lifetime</vt:lpstr>
      <vt:lpstr>Total CBO Systematic Error</vt:lpstr>
      <vt:lpstr>Lost muons and VW</vt:lpstr>
      <vt:lpstr>g-2 period </vt:lpstr>
      <vt:lpstr>Bin Width</vt:lpstr>
      <vt:lpstr>Randomization</vt:lpstr>
      <vt:lpstr>Systematic error table</vt:lpstr>
      <vt:lpstr>T Method MC Comparison</vt:lpstr>
      <vt:lpstr>PowerPoint Presentation</vt:lpstr>
      <vt:lpstr>Summary</vt:lpstr>
      <vt:lpstr>Backup</vt:lpstr>
      <vt:lpstr>How the ratio method works</vt:lpstr>
      <vt:lpstr>PowerPoint Presentation</vt:lpstr>
      <vt:lpstr>Better weighting procedure</vt:lpstr>
      <vt:lpstr>PowerPoint Presentation</vt:lpstr>
      <vt:lpstr>PowerPoint Presentation</vt:lpstr>
      <vt:lpstr>PowerPoint Presentation</vt:lpstr>
      <vt:lpstr>5033D (partial) T Method Fit</vt:lpstr>
      <vt:lpstr>PowerPoint Presentation</vt:lpstr>
      <vt:lpstr>PowerPoint Presentation</vt:lpstr>
      <vt:lpstr>PowerPoint Presentation</vt:lpstr>
      <vt:lpstr>PowerPoint Presentation</vt:lpstr>
      <vt:lpstr>Fit Results Vs Bunch Number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 Ratio Method – 60H Unblinding</dc:title>
  <dc:creator>Microsoft Office User</dc:creator>
  <cp:lastModifiedBy>Kinnaird, Nicholas, Brennan</cp:lastModifiedBy>
  <cp:revision>92</cp:revision>
  <cp:lastPrinted>2019-02-25T17:56:38Z</cp:lastPrinted>
  <dcterms:created xsi:type="dcterms:W3CDTF">2019-02-24T19:57:01Z</dcterms:created>
  <dcterms:modified xsi:type="dcterms:W3CDTF">2019-02-25T21:59:20Z</dcterms:modified>
</cp:coreProperties>
</file>